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1092" r:id="rId2"/>
    <p:sldId id="1094" r:id="rId3"/>
    <p:sldId id="256" r:id="rId4"/>
    <p:sldId id="289" r:id="rId5"/>
    <p:sldId id="1095" r:id="rId6"/>
    <p:sldId id="258" r:id="rId7"/>
    <p:sldId id="1096" r:id="rId8"/>
    <p:sldId id="1097" r:id="rId9"/>
    <p:sldId id="1098" r:id="rId10"/>
    <p:sldId id="1099" r:id="rId11"/>
    <p:sldId id="1100" r:id="rId12"/>
    <p:sldId id="292" r:id="rId13"/>
    <p:sldId id="1101" r:id="rId14"/>
    <p:sldId id="1297" r:id="rId15"/>
    <p:sldId id="1298" r:id="rId16"/>
    <p:sldId id="1292" r:id="rId17"/>
    <p:sldId id="1291" r:id="rId18"/>
    <p:sldId id="1293" r:id="rId19"/>
    <p:sldId id="1294" r:id="rId20"/>
    <p:sldId id="1295" r:id="rId21"/>
    <p:sldId id="1296" r:id="rId22"/>
    <p:sldId id="1299" r:id="rId23"/>
    <p:sldId id="1300" r:id="rId24"/>
    <p:sldId id="1301" r:id="rId25"/>
    <p:sldId id="263" r:id="rId26"/>
    <p:sldId id="1302" r:id="rId27"/>
    <p:sldId id="1303" r:id="rId28"/>
    <p:sldId id="1304" r:id="rId29"/>
    <p:sldId id="1305" r:id="rId30"/>
    <p:sldId id="1306" r:id="rId31"/>
    <p:sldId id="1440" r:id="rId32"/>
    <p:sldId id="1441" r:id="rId33"/>
    <p:sldId id="1442" r:id="rId34"/>
    <p:sldId id="1443" r:id="rId35"/>
    <p:sldId id="1444" r:id="rId36"/>
    <p:sldId id="1445" r:id="rId37"/>
    <p:sldId id="1446" r:id="rId38"/>
    <p:sldId id="1447" r:id="rId39"/>
    <p:sldId id="1448" r:id="rId40"/>
    <p:sldId id="1449" r:id="rId41"/>
    <p:sldId id="1450" r:id="rId42"/>
    <p:sldId id="1451" r:id="rId43"/>
    <p:sldId id="1452" r:id="rId44"/>
    <p:sldId id="1453" r:id="rId45"/>
    <p:sldId id="1454" r:id="rId46"/>
    <p:sldId id="1455" r:id="rId47"/>
    <p:sldId id="1456" r:id="rId48"/>
    <p:sldId id="1457" r:id="rId49"/>
    <p:sldId id="1458" r:id="rId50"/>
    <p:sldId id="109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1106F-319E-469F-8173-FBFBE4401F7D}" v="2" dt="2025-09-03T20:39:36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4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49CCB938-A5FD-4499-92F2-A708AA5DDB79}"/>
    <pc:docChg chg="undo custSel addSld delSld modSld">
      <pc:chgData name="Lines, Todd" userId="afaf7c3a-e8aa-4568-882a-02ad8f9e19b0" providerId="ADAL" clId="{49CCB938-A5FD-4499-92F2-A708AA5DDB79}" dt="2024-10-14T21:09:54.891" v="35" actId="478"/>
      <pc:docMkLst>
        <pc:docMk/>
      </pc:docMkLst>
      <pc:sldChg chg="del">
        <pc:chgData name="Lines, Todd" userId="afaf7c3a-e8aa-4568-882a-02ad8f9e19b0" providerId="ADAL" clId="{49CCB938-A5FD-4499-92F2-A708AA5DDB79}" dt="2024-10-14T18:18:31.716" v="0" actId="2696"/>
        <pc:sldMkLst>
          <pc:docMk/>
          <pc:sldMk cId="0" sldId="263"/>
        </pc:sldMkLst>
      </pc:sldChg>
      <pc:sldChg chg="addSp delSp modSp mod">
        <pc:chgData name="Lines, Todd" userId="afaf7c3a-e8aa-4568-882a-02ad8f9e19b0" providerId="ADAL" clId="{49CCB938-A5FD-4499-92F2-A708AA5DDB79}" dt="2024-10-14T18:24:53.739" v="29" actId="1076"/>
        <pc:sldMkLst>
          <pc:docMk/>
          <pc:sldMk cId="0" sldId="265"/>
        </pc:sldMkLst>
      </pc:sldChg>
      <pc:sldChg chg="addSp delSp modSp new mod">
        <pc:chgData name="Lines, Todd" userId="afaf7c3a-e8aa-4568-882a-02ad8f9e19b0" providerId="ADAL" clId="{49CCB938-A5FD-4499-92F2-A708AA5DDB79}" dt="2024-10-14T21:09:54.891" v="35" actId="478"/>
        <pc:sldMkLst>
          <pc:docMk/>
          <pc:sldMk cId="3489617987" sldId="1091"/>
        </pc:sldMkLst>
      </pc:sldChg>
    </pc:docChg>
  </pc:docChgLst>
  <pc:docChgLst>
    <pc:chgData name="Lines, Todd" userId="afaf7c3a-e8aa-4568-882a-02ad8f9e19b0" providerId="ADAL" clId="{207BB9A6-BF4F-4626-B172-241AE60031F5}"/>
    <pc:docChg chg="undo custSel addSld modSld">
      <pc:chgData name="Lines, Todd" userId="afaf7c3a-e8aa-4568-882a-02ad8f9e19b0" providerId="ADAL" clId="{207BB9A6-BF4F-4626-B172-241AE60031F5}" dt="2024-05-20T16:36:15.713" v="8" actId="21"/>
      <pc:docMkLst>
        <pc:docMk/>
      </pc:docMkLst>
      <pc:sldChg chg="addSp delSp modSp new mod">
        <pc:chgData name="Lines, Todd" userId="afaf7c3a-e8aa-4568-882a-02ad8f9e19b0" providerId="ADAL" clId="{207BB9A6-BF4F-4626-B172-241AE60031F5}" dt="2024-05-20T16:36:15.713" v="8" actId="21"/>
        <pc:sldMkLst>
          <pc:docMk/>
          <pc:sldMk cId="2623350325" sldId="1090"/>
        </pc:sldMkLst>
      </pc:sldChg>
    </pc:docChg>
  </pc:docChgLst>
  <pc:docChgLst>
    <pc:chgData name="Lines, Todd" userId="afaf7c3a-e8aa-4568-882a-02ad8f9e19b0" providerId="ADAL" clId="{6211106F-319E-469F-8173-FBFBE4401F7D}"/>
    <pc:docChg chg="custSel addSld delSld modSld">
      <pc:chgData name="Lines, Todd" userId="afaf7c3a-e8aa-4568-882a-02ad8f9e19b0" providerId="ADAL" clId="{6211106F-319E-469F-8173-FBFBE4401F7D}" dt="2025-09-03T21:25:25.606" v="44" actId="47"/>
      <pc:docMkLst>
        <pc:docMk/>
      </pc:docMkLst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256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57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258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59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60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61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62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263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64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65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66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67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68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69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70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71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72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74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75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76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77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78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79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81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82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83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84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85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286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3410552004" sldId="287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2638549162" sldId="288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289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2803779332" sldId="292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653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1087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1088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0" sldId="1089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2623350325" sldId="1090"/>
        </pc:sldMkLst>
      </pc:sldChg>
      <pc:sldChg chg="del">
        <pc:chgData name="Lines, Todd" userId="afaf7c3a-e8aa-4568-882a-02ad8f9e19b0" providerId="ADAL" clId="{6211106F-319E-469F-8173-FBFBE4401F7D}" dt="2025-09-03T21:25:25.606" v="44" actId="47"/>
        <pc:sldMkLst>
          <pc:docMk/>
          <pc:sldMk cId="3489617987" sldId="1091"/>
        </pc:sldMkLst>
      </pc:sldChg>
      <pc:sldChg chg="modSp new mod">
        <pc:chgData name="Lines, Todd" userId="afaf7c3a-e8aa-4568-882a-02ad8f9e19b0" providerId="ADAL" clId="{6211106F-319E-469F-8173-FBFBE4401F7D}" dt="2025-09-03T20:03:28.685" v="36" actId="20577"/>
        <pc:sldMkLst>
          <pc:docMk/>
          <pc:sldMk cId="1204296457" sldId="1092"/>
        </pc:sldMkLst>
        <pc:spChg chg="mod">
          <ac:chgData name="Lines, Todd" userId="afaf7c3a-e8aa-4568-882a-02ad8f9e19b0" providerId="ADAL" clId="{6211106F-319E-469F-8173-FBFBE4401F7D}" dt="2025-09-03T20:03:23.301" v="10" actId="20577"/>
          <ac:spMkLst>
            <pc:docMk/>
            <pc:sldMk cId="1204296457" sldId="1092"/>
            <ac:spMk id="2" creationId="{0191F527-757C-FDEA-70A2-31C9E32AF6B6}"/>
          </ac:spMkLst>
        </pc:spChg>
        <pc:spChg chg="mod">
          <ac:chgData name="Lines, Todd" userId="afaf7c3a-e8aa-4568-882a-02ad8f9e19b0" providerId="ADAL" clId="{6211106F-319E-469F-8173-FBFBE4401F7D}" dt="2025-09-03T20:03:28.685" v="36" actId="20577"/>
          <ac:spMkLst>
            <pc:docMk/>
            <pc:sldMk cId="1204296457" sldId="1092"/>
            <ac:spMk id="3" creationId="{45134022-E9F0-14AE-6206-36F6EC48D4CF}"/>
          </ac:spMkLst>
        </pc:spChg>
      </pc:sldChg>
      <pc:sldChg chg="addSp delSp modSp new mod modClrScheme chgLayout">
        <pc:chgData name="Lines, Todd" userId="afaf7c3a-e8aa-4568-882a-02ad8f9e19b0" providerId="ADAL" clId="{6211106F-319E-469F-8173-FBFBE4401F7D}" dt="2025-09-03T20:03:36.582" v="41" actId="20577"/>
        <pc:sldMkLst>
          <pc:docMk/>
          <pc:sldMk cId="2456048342" sldId="1093"/>
        </pc:sldMkLst>
        <pc:spChg chg="del mod ord">
          <ac:chgData name="Lines, Todd" userId="afaf7c3a-e8aa-4568-882a-02ad8f9e19b0" providerId="ADAL" clId="{6211106F-319E-469F-8173-FBFBE4401F7D}" dt="2025-09-03T20:03:35.022" v="38" actId="700"/>
          <ac:spMkLst>
            <pc:docMk/>
            <pc:sldMk cId="2456048342" sldId="1093"/>
            <ac:spMk id="2" creationId="{04B1FA06-EAF3-B16E-0639-128E062EEDDD}"/>
          </ac:spMkLst>
        </pc:spChg>
        <pc:spChg chg="del mod ord">
          <ac:chgData name="Lines, Todd" userId="afaf7c3a-e8aa-4568-882a-02ad8f9e19b0" providerId="ADAL" clId="{6211106F-319E-469F-8173-FBFBE4401F7D}" dt="2025-09-03T20:03:35.022" v="38" actId="700"/>
          <ac:spMkLst>
            <pc:docMk/>
            <pc:sldMk cId="2456048342" sldId="1093"/>
            <ac:spMk id="3" creationId="{1A6802D0-9225-893B-2A0C-B1A2048D2818}"/>
          </ac:spMkLst>
        </pc:spChg>
        <pc:spChg chg="add mod ord">
          <ac:chgData name="Lines, Todd" userId="afaf7c3a-e8aa-4568-882a-02ad8f9e19b0" providerId="ADAL" clId="{6211106F-319E-469F-8173-FBFBE4401F7D}" dt="2025-09-03T20:03:36.582" v="41" actId="20577"/>
          <ac:spMkLst>
            <pc:docMk/>
            <pc:sldMk cId="2456048342" sldId="1093"/>
            <ac:spMk id="4" creationId="{FF5C2A32-02E9-A2D1-9FF0-094625845AEB}"/>
          </ac:spMkLst>
        </pc:spChg>
        <pc:spChg chg="add mod ord">
          <ac:chgData name="Lines, Todd" userId="afaf7c3a-e8aa-4568-882a-02ad8f9e19b0" providerId="ADAL" clId="{6211106F-319E-469F-8173-FBFBE4401F7D}" dt="2025-09-03T20:03:35.022" v="38" actId="700"/>
          <ac:spMkLst>
            <pc:docMk/>
            <pc:sldMk cId="2456048342" sldId="1093"/>
            <ac:spMk id="5" creationId="{123DFE21-71EE-7030-306C-0CCD74BD38EB}"/>
          </ac:spMkLst>
        </pc:spChg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094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095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096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097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098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099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100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101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3548838933" sldId="1291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3947335513" sldId="1292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3588931023" sldId="1293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1607112609" sldId="1294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3750018785" sldId="1295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730537778" sldId="1296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1179523811" sldId="1297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3663580804" sldId="1298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299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300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301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302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303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304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305"/>
        </pc:sldMkLst>
      </pc:sldChg>
      <pc:sldChg chg="add">
        <pc:chgData name="Lines, Todd" userId="afaf7c3a-e8aa-4568-882a-02ad8f9e19b0" providerId="ADAL" clId="{6211106F-319E-469F-8173-FBFBE4401F7D}" dt="2025-09-03T20:03:40.813" v="42"/>
        <pc:sldMkLst>
          <pc:docMk/>
          <pc:sldMk cId="0" sldId="1306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2782929631" sldId="1440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3334172428" sldId="1441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1837737391" sldId="1442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2603429156" sldId="1443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1806586332" sldId="1444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45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46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47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1121025108" sldId="1448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49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3389873368" sldId="1450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51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52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53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54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55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56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57"/>
        </pc:sldMkLst>
      </pc:sldChg>
      <pc:sldChg chg="add">
        <pc:chgData name="Lines, Todd" userId="afaf7c3a-e8aa-4568-882a-02ad8f9e19b0" providerId="ADAL" clId="{6211106F-319E-469F-8173-FBFBE4401F7D}" dt="2025-09-03T20:39:36.491" v="43"/>
        <pc:sldMkLst>
          <pc:docMk/>
          <pc:sldMk cId="0" sldId="1458"/>
        </pc:sldMkLst>
      </pc:sldChg>
    </pc:docChg>
  </pc:docChgLst>
  <pc:docChgLst>
    <pc:chgData name="Lines, Todd" userId="afaf7c3a-e8aa-4568-882a-02ad8f9e19b0" providerId="ADAL" clId="{D634F455-9A15-44EC-A151-981EED0D943E}"/>
    <pc:docChg chg="custSel modSld">
      <pc:chgData name="Lines, Todd" userId="afaf7c3a-e8aa-4568-882a-02ad8f9e19b0" providerId="ADAL" clId="{D634F455-9A15-44EC-A151-981EED0D943E}" dt="2024-11-27T22:47:07.528" v="9" actId="21"/>
      <pc:docMkLst>
        <pc:docMk/>
      </pc:docMkLst>
      <pc:sldChg chg="delSp modSp mod">
        <pc:chgData name="Lines, Todd" userId="afaf7c3a-e8aa-4568-882a-02ad8f9e19b0" providerId="ADAL" clId="{D634F455-9A15-44EC-A151-981EED0D943E}" dt="2024-11-27T21:17:02.678" v="5" actId="21"/>
        <pc:sldMkLst>
          <pc:docMk/>
          <pc:sldMk cId="0" sldId="259"/>
        </pc:sldMkLst>
      </pc:sldChg>
      <pc:sldChg chg="delSp modSp mod">
        <pc:chgData name="Lines, Todd" userId="afaf7c3a-e8aa-4568-882a-02ad8f9e19b0" providerId="ADAL" clId="{D634F455-9A15-44EC-A151-981EED0D943E}" dt="2024-11-27T21:15:46.348" v="1" actId="21"/>
        <pc:sldMkLst>
          <pc:docMk/>
          <pc:sldMk cId="0" sldId="264"/>
        </pc:sldMkLst>
      </pc:sldChg>
      <pc:sldChg chg="delSp modSp mod">
        <pc:chgData name="Lines, Todd" userId="afaf7c3a-e8aa-4568-882a-02ad8f9e19b0" providerId="ADAL" clId="{D634F455-9A15-44EC-A151-981EED0D943E}" dt="2024-11-27T22:47:07.528" v="9" actId="21"/>
        <pc:sldMkLst>
          <pc:docMk/>
          <pc:sldMk cId="0" sldId="284"/>
        </pc:sldMkLst>
      </pc:sldChg>
      <pc:sldChg chg="delSp modSp mod">
        <pc:chgData name="Lines, Todd" userId="afaf7c3a-e8aa-4568-882a-02ad8f9e19b0" providerId="ADAL" clId="{D634F455-9A15-44EC-A151-981EED0D943E}" dt="2024-11-27T21:16:18.843" v="3" actId="21"/>
        <pc:sldMkLst>
          <pc:docMk/>
          <pc:sldMk cId="0" sldId="286"/>
        </pc:sldMkLst>
      </pc:sldChg>
      <pc:sldChg chg="delSp modSp mod">
        <pc:chgData name="Lines, Todd" userId="afaf7c3a-e8aa-4568-882a-02ad8f9e19b0" providerId="ADAL" clId="{D634F455-9A15-44EC-A151-981EED0D943E}" dt="2024-11-27T21:18:11.559" v="7" actId="21"/>
        <pc:sldMkLst>
          <pc:docMk/>
          <pc:sldMk cId="2638549162" sldId="288"/>
        </pc:sldMkLst>
      </pc:sldChg>
    </pc:docChg>
  </pc:docChgLst>
  <pc:docChgLst>
    <pc:chgData name="Lines, Todd" userId="afaf7c3a-e8aa-4568-882a-02ad8f9e19b0" providerId="ADAL" clId="{10053ABE-EF34-450B-A909-1083A532E041}"/>
    <pc:docChg chg="addSld modSld sldOrd">
      <pc:chgData name="Lines, Todd" userId="afaf7c3a-e8aa-4568-882a-02ad8f9e19b0" providerId="ADAL" clId="{10053ABE-EF34-450B-A909-1083A532E041}" dt="2023-10-10T02:34:00.157" v="6"/>
      <pc:docMkLst>
        <pc:docMk/>
      </pc:docMkLst>
      <pc:sldChg chg="add">
        <pc:chgData name="Lines, Todd" userId="afaf7c3a-e8aa-4568-882a-02ad8f9e19b0" providerId="ADAL" clId="{10053ABE-EF34-450B-A909-1083A532E041}" dt="2023-10-10T02:33:14.560" v="0"/>
        <pc:sldMkLst>
          <pc:docMk/>
          <pc:sldMk cId="0" sldId="653"/>
        </pc:sldMkLst>
      </pc:sldChg>
      <pc:sldChg chg="add ord">
        <pc:chgData name="Lines, Todd" userId="afaf7c3a-e8aa-4568-882a-02ad8f9e19b0" providerId="ADAL" clId="{10053ABE-EF34-450B-A909-1083A532E041}" dt="2023-10-10T02:33:43.044" v="4"/>
        <pc:sldMkLst>
          <pc:docMk/>
          <pc:sldMk cId="0" sldId="1087"/>
        </pc:sldMkLst>
      </pc:sldChg>
      <pc:sldChg chg="add ord">
        <pc:chgData name="Lines, Todd" userId="afaf7c3a-e8aa-4568-882a-02ad8f9e19b0" providerId="ADAL" clId="{10053ABE-EF34-450B-A909-1083A532E041}" dt="2023-10-10T02:33:25.189" v="2"/>
        <pc:sldMkLst>
          <pc:docMk/>
          <pc:sldMk cId="0" sldId="1088"/>
        </pc:sldMkLst>
      </pc:sldChg>
      <pc:sldChg chg="add ord">
        <pc:chgData name="Lines, Todd" userId="afaf7c3a-e8aa-4568-882a-02ad8f9e19b0" providerId="ADAL" clId="{10053ABE-EF34-450B-A909-1083A532E041}" dt="2023-10-10T02:34:00.157" v="6"/>
        <pc:sldMkLst>
          <pc:docMk/>
          <pc:sldMk cId="0" sldId="10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77141-E80A-4924-B68E-B85276B8724E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0BC39-096F-4EAB-A7F6-E6D59E10C9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3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F8353-DA18-4A0E-B89B-B4051FD74AA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0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F8353-DA18-4A0E-B89B-B4051FD74AA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3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E796-C80F-4952-84AC-268C97E40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82CF4-FE8B-4D9D-A641-E9728F5646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1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593DB-0AFC-4F2B-A4D0-CF7E97484D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F527-757C-FDEA-70A2-31C9E32AF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34022-E9F0-14AE-6206-36F6EC48D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Resolution and </a:t>
            </a:r>
            <a:r>
              <a:rPr lang="en-US" dirty="0" err="1"/>
              <a:t>Polariztion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9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ability of optical systems to distinguish between closely spaced objects is limited because of the wave nature of light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two sources are far enough apart to keep their central maxima from overlapping, their images can be distinguished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images are said to be </a:t>
            </a:r>
            <a:r>
              <a:rPr lang="en-US" sz="2400" i="1"/>
              <a:t>resolved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two sources are close together, the two central maxima overlap and the images are not resolved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533400"/>
            <a:ext cx="4495800" cy="1697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438400"/>
            <a:ext cx="4495800" cy="163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599" y="4343400"/>
            <a:ext cx="4419601" cy="160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7191375" cy="214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77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9170" y="4343400"/>
            <a:ext cx="377483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209800"/>
            <a:ext cx="378955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11799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C8CB76-DE7A-38CD-3F96-E3CA8E1C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RPHD Camera L=1.3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98720-69BE-BBE6-5DED-3458CA1291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F32F5B-55EC-ED1D-1239-5BBD19A44D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1.5</a:t>
            </a:r>
          </a:p>
          <a:p>
            <a:r>
              <a:rPr lang="en-US" dirty="0"/>
              <a:t>D=4mm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DE00E-343E-1A4D-6885-6931FC56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2362200"/>
            <a:ext cx="4842933" cy="2724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0E26BF-A379-6AEF-A3F8-3FD0B3A94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5" t="44755" r="43357" b="24476"/>
          <a:stretch/>
        </p:blipFill>
        <p:spPr>
          <a:xfrm>
            <a:off x="2438400" y="3188223"/>
            <a:ext cx="4842933" cy="31336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A4F2AF-0C2A-F071-42A3-843F9ECE08D8}"/>
              </a:ext>
            </a:extLst>
          </p:cNvPr>
          <p:cNvCxnSpPr/>
          <p:nvPr/>
        </p:nvCxnSpPr>
        <p:spPr>
          <a:xfrm flipH="1">
            <a:off x="5207916" y="2895600"/>
            <a:ext cx="14478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2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C8CB76-DE7A-38CD-3F96-E3CA8E1C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RPHD Camera L=2.5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98720-69BE-BBE6-5DED-3458CA1291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F32F5B-55EC-ED1D-1239-5BBD19A44D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1.5</a:t>
            </a:r>
          </a:p>
          <a:p>
            <a:r>
              <a:rPr lang="en-US" dirty="0"/>
              <a:t>D=4mm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82EA93-B448-796F-1867-E42A68B4F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" t="12255" r="2216" b="11770"/>
          <a:stretch/>
        </p:blipFill>
        <p:spPr>
          <a:xfrm>
            <a:off x="76200" y="2507927"/>
            <a:ext cx="4419600" cy="236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C58DE2-5E53-35FC-AAD6-3000F5EA9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4" t="34489" r="48883" b="53219"/>
          <a:stretch/>
        </p:blipFill>
        <p:spPr>
          <a:xfrm>
            <a:off x="2289788" y="3585025"/>
            <a:ext cx="4716824" cy="2957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F88FF1-5BFB-4FDC-617D-F64ECD90F440}"/>
              </a:ext>
            </a:extLst>
          </p:cNvPr>
          <p:cNvCxnSpPr/>
          <p:nvPr/>
        </p:nvCxnSpPr>
        <p:spPr>
          <a:xfrm flipH="1">
            <a:off x="4267200" y="3528689"/>
            <a:ext cx="14478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58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43A484-A563-496E-632E-8DD058CA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9m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C8290-8E03-BFCE-7777-4953B7D7C3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9" name="Content Placeholder 8" descr="A chair in a room&#10;&#10;Description automatically generated">
            <a:extLst>
              <a:ext uri="{FF2B5EF4-FFF2-40B4-BE49-F238E27FC236}">
                <a16:creationId xmlns:a16="http://schemas.microsoft.com/office/drawing/2014/main" id="{765BABAA-0753-7535-B7A4-1FC964B0B5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10" name="Content Placeholder 8" descr="A chair in a room&#10;&#10;Description automatically generated">
            <a:extLst>
              <a:ext uri="{FF2B5EF4-FFF2-40B4-BE49-F238E27FC236}">
                <a16:creationId xmlns:a16="http://schemas.microsoft.com/office/drawing/2014/main" id="{450AC6ED-466E-39CB-EFC4-13A5930B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3" t="59346" r="41510" b="32164"/>
          <a:stretch/>
        </p:blipFill>
        <p:spPr>
          <a:xfrm>
            <a:off x="3124200" y="4444667"/>
            <a:ext cx="2449398" cy="18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3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436F06-5EB4-4A2F-067B-6FE69FC8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Tamron L= 9m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62A165-80EA-1C51-606B-B8CE1CF240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17" name="Content Placeholder 16" descr="A hallway with a door open&#10;&#10;Description automatically generated">
            <a:extLst>
              <a:ext uri="{FF2B5EF4-FFF2-40B4-BE49-F238E27FC236}">
                <a16:creationId xmlns:a16="http://schemas.microsoft.com/office/drawing/2014/main" id="{A61B1C2D-6587-F790-4A31-D3ECAE704E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7" y="1752600"/>
            <a:ext cx="4412457" cy="2941638"/>
          </a:xfrm>
        </p:spPr>
      </p:pic>
      <p:pic>
        <p:nvPicPr>
          <p:cNvPr id="18" name="Content Placeholder 16" descr="A hallway with a door open&#10;&#10;Description automatically generated">
            <a:extLst>
              <a:ext uri="{FF2B5EF4-FFF2-40B4-BE49-F238E27FC236}">
                <a16:creationId xmlns:a16="http://schemas.microsoft.com/office/drawing/2014/main" id="{4542E075-8A24-6DDF-EE83-3DABAAD3A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5" t="60663" r="41284" b="34457"/>
          <a:stretch/>
        </p:blipFill>
        <p:spPr>
          <a:xfrm>
            <a:off x="2743200" y="4229100"/>
            <a:ext cx="3276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3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0ABC3-AAC9-7FEE-E9A5-D7C94408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10m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E1A68-DFD5-1AE3-B54E-67B5CFC6F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13" name="Content Placeholder 12" descr="A hallway with a door open&#10;&#10;Description automatically generated">
            <a:extLst>
              <a:ext uri="{FF2B5EF4-FFF2-40B4-BE49-F238E27FC236}">
                <a16:creationId xmlns:a16="http://schemas.microsoft.com/office/drawing/2014/main" id="{42F7EBE3-01A8-E05B-AFAC-8AFC5E18E5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14" name="Content Placeholder 12" descr="A hallway with a door open&#10;&#10;Description automatically generated">
            <a:extLst>
              <a:ext uri="{FF2B5EF4-FFF2-40B4-BE49-F238E27FC236}">
                <a16:creationId xmlns:a16="http://schemas.microsoft.com/office/drawing/2014/main" id="{B7299D6E-18E3-6CD9-377A-D9A2562CD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930" r="35614" b="37471"/>
          <a:stretch/>
        </p:blipFill>
        <p:spPr>
          <a:xfrm>
            <a:off x="3276600" y="3705860"/>
            <a:ext cx="3581400" cy="31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1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7F660-425D-C881-B008-86B5243E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10m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7E0606-E8AE-F316-5CD9-E3A81C16BB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13C21-12AB-FE19-8BF5-6630AE395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7" name="Content Placeholder 7" descr="A hallway with a door open&#10;&#10;Description automatically generated">
            <a:extLst>
              <a:ext uri="{FF2B5EF4-FFF2-40B4-BE49-F238E27FC236}">
                <a16:creationId xmlns:a16="http://schemas.microsoft.com/office/drawing/2014/main" id="{6647444A-AF58-33A2-24AB-85730B32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  <a:prstGeom prst="rect">
            <a:avLst/>
          </a:prstGeom>
        </p:spPr>
      </p:pic>
      <p:pic>
        <p:nvPicPr>
          <p:cNvPr id="8" name="Content Placeholder 7" descr="A hallway with a door open&#10;&#10;Description automatically generated">
            <a:extLst>
              <a:ext uri="{FF2B5EF4-FFF2-40B4-BE49-F238E27FC236}">
                <a16:creationId xmlns:a16="http://schemas.microsoft.com/office/drawing/2014/main" id="{B9210584-5D72-42B1-3D2F-6CE2946DA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4" t="58728" r="35454" b="37843"/>
          <a:stretch/>
        </p:blipFill>
        <p:spPr>
          <a:xfrm>
            <a:off x="2057399" y="3900052"/>
            <a:ext cx="4102341" cy="22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223.19.1</a:t>
            </a:r>
          </a:p>
        </p:txBody>
      </p:sp>
      <p:sp>
        <p:nvSpPr>
          <p:cNvPr id="1955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Resolution is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ending argument in a debate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ability to distinguish separate point sources in an optical image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distance between bright fringes in a diffraction pattern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distance between dark fringes in a diffraction pattern</a:t>
            </a:r>
          </a:p>
        </p:txBody>
      </p:sp>
      <p:sp>
        <p:nvSpPr>
          <p:cNvPr id="1955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B6D810-F590-4B45-A8A0-3E825ED5BC2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0ABC3-AAC9-7FEE-E9A5-D7C94408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11m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E1A68-DFD5-1AE3-B54E-67B5CFC6F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30" name="Content Placeholder 29" descr="A hallway with a white wall&#10;&#10;Description automatically generated">
            <a:extLst>
              <a:ext uri="{FF2B5EF4-FFF2-40B4-BE49-F238E27FC236}">
                <a16:creationId xmlns:a16="http://schemas.microsoft.com/office/drawing/2014/main" id="{2792B1DB-AB24-F92B-2D25-B36635FA85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31" name="Content Placeholder 29" descr="A hallway with a white wall&#10;&#10;Description automatically generated">
            <a:extLst>
              <a:ext uri="{FF2B5EF4-FFF2-40B4-BE49-F238E27FC236}">
                <a16:creationId xmlns:a16="http://schemas.microsoft.com/office/drawing/2014/main" id="{3373FB93-A200-DA51-4220-AC6AA5071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4" t="62176" r="30189" b="32164"/>
          <a:stretch/>
        </p:blipFill>
        <p:spPr>
          <a:xfrm>
            <a:off x="3314708" y="4449756"/>
            <a:ext cx="3352792" cy="16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1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7F660-425D-C881-B008-86B5243E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L=11m</a:t>
            </a:r>
          </a:p>
        </p:txBody>
      </p:sp>
      <p:pic>
        <p:nvPicPr>
          <p:cNvPr id="3" name="Content Placeholder 2" descr="A hallway with a door open&#10;&#10;Description automatically generated">
            <a:extLst>
              <a:ext uri="{FF2B5EF4-FFF2-40B4-BE49-F238E27FC236}">
                <a16:creationId xmlns:a16="http://schemas.microsoft.com/office/drawing/2014/main" id="{8832D04B-9726-D25A-79AE-BCAA918E0D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13C21-12AB-FE19-8BF5-6630AE395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9" name="Content Placeholder 2" descr="A hallway with a door open&#10;&#10;Description automatically generated">
            <a:extLst>
              <a:ext uri="{FF2B5EF4-FFF2-40B4-BE49-F238E27FC236}">
                <a16:creationId xmlns:a16="http://schemas.microsoft.com/office/drawing/2014/main" id="{CC1CFC04-A7A7-4E5A-E583-A7DEAF85F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1" t="59434" r="37736" b="34906"/>
          <a:stretch/>
        </p:blipFill>
        <p:spPr>
          <a:xfrm>
            <a:off x="3352800" y="3913981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7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233.19.2</a:t>
            </a:r>
          </a:p>
        </p:txBody>
      </p:sp>
      <p:sp>
        <p:nvSpPr>
          <p:cNvPr id="196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Cat’s eyes have pupils that can be modeled as vertical slits. At night, would cats be more successful in resolving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Headlights on a distant car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Vertically separated lights on the mast of a distant boat?</a:t>
            </a:r>
          </a:p>
        </p:txBody>
      </p:sp>
      <p:sp>
        <p:nvSpPr>
          <p:cNvPr id="1966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552729-230B-4551-825F-256A285AE3F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Resolution, Rayleigh’s Criterion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When the central maximum of one image falls on the first minimum of another image, the images are said to be just resolved</a:t>
            </a:r>
          </a:p>
          <a:p>
            <a:pPr eaLnBrk="1" hangingPunct="1"/>
            <a:r>
              <a:rPr lang="en-US"/>
              <a:t>This limiting condition of resolution is called </a:t>
            </a:r>
            <a:r>
              <a:rPr lang="en-US" b="1"/>
              <a:t>Rayleigh’s criterion</a:t>
            </a:r>
            <a:endParaRPr lang="en-US"/>
          </a:p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2713" y="0"/>
            <a:ext cx="7535862" cy="1143000"/>
          </a:xfrm>
        </p:spPr>
        <p:txBody>
          <a:bodyPr/>
          <a:lstStyle/>
          <a:p>
            <a:pPr eaLnBrk="1" hangingPunct="1"/>
            <a:r>
              <a:rPr lang="en-US" sz="2800"/>
              <a:t>Resolution, Rayleigh’s Criterion, Equation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638" y="1306513"/>
            <a:ext cx="7772400" cy="46116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The angle of separation,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 baseline="-25000"/>
              <a:t>min</a:t>
            </a:r>
            <a:r>
              <a:rPr lang="en-US" sz="2800"/>
              <a:t>, is the angle subtended by the sources for which the images are just resolved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Since </a:t>
            </a:r>
            <a:r>
              <a:rPr lang="en-US" i="1">
                <a:cs typeface="Arial" charset="0"/>
              </a:rPr>
              <a:t>λ</a:t>
            </a:r>
            <a:r>
              <a:rPr lang="en-US" sz="2800"/>
              <a:t> &lt;&lt; </a:t>
            </a:r>
            <a:r>
              <a:rPr lang="en-US" sz="2800" i="1"/>
              <a:t>a</a:t>
            </a:r>
            <a:r>
              <a:rPr lang="en-US" sz="2800"/>
              <a:t> in most situations, sin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/>
              <a:t> is very small and sin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/>
              <a:t> </a:t>
            </a:r>
            <a:r>
              <a:rPr lang="en-US" sz="2800">
                <a:latin typeface="Symbol" pitchFamily="18" charset="2"/>
              </a:rPr>
              <a:t>» </a:t>
            </a:r>
            <a:r>
              <a:rPr lang="en-US" sz="2800" i="1">
                <a:cs typeface="Arial" charset="0"/>
              </a:rPr>
              <a:t>θ</a:t>
            </a:r>
            <a:endParaRPr lang="en-US" sz="2800">
              <a:latin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/>
              <a:t>Therefore, the limiting angle (in rad) of resolution for a slit of width </a:t>
            </a:r>
            <a:r>
              <a:rPr lang="en-US" sz="2800" i="1"/>
              <a:t>a</a:t>
            </a:r>
            <a:r>
              <a:rPr lang="en-US" sz="2800"/>
              <a:t> is </a:t>
            </a:r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r>
              <a:rPr lang="en-US" sz="2800"/>
              <a:t>To be resolved, the angle subtended by the two sources must be greater than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 baseline="-25000"/>
              <a:t>min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4002088" y="4086225"/>
          <a:ext cx="15335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80" imgH="304560" progId="">
                  <p:embed/>
                </p:oleObj>
              </mc:Choice>
              <mc:Fallback>
                <p:oleObj name="Equation" r:id="rId2" imgW="622080" imgH="304560" progId="">
                  <p:embed/>
                  <p:pic>
                    <p:nvPicPr>
                      <p:cNvPr id="92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088" y="4086225"/>
                        <a:ext cx="1533525" cy="750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Circular Apertures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The diffraction pattern of a circular aperture consists of a central bright disk surrounded by progressively fainter bright and dark rings</a:t>
            </a:r>
          </a:p>
          <a:p>
            <a:pPr eaLnBrk="1" hangingPunct="1"/>
            <a:r>
              <a:rPr lang="en-US" sz="2800"/>
              <a:t>The limiting angle of resolution of the circular aperture is</a:t>
            </a:r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lvl="1" eaLnBrk="1" hangingPunct="1"/>
            <a:r>
              <a:rPr lang="en-US" sz="2400" i="1"/>
              <a:t>D</a:t>
            </a:r>
            <a:r>
              <a:rPr lang="en-US" sz="2400"/>
              <a:t> is the diameter of the aperture</a:t>
            </a: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3041650" y="3948113"/>
          <a:ext cx="21336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80" imgH="393480" progId="">
                  <p:embed/>
                </p:oleObj>
              </mc:Choice>
              <mc:Fallback>
                <p:oleObj name="Equation" r:id="rId2" imgW="863280" imgH="393480" progId="">
                  <p:embed/>
                  <p:pic>
                    <p:nvPicPr>
                      <p:cNvPr id="10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3948113"/>
                        <a:ext cx="2133600" cy="97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Well Resolved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50" y="1639888"/>
            <a:ext cx="3810000" cy="438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sources are far apart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images are well resolved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solid curves are the individual diffraction patterns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dashed lines are the resultant pattern</a:t>
            </a:r>
          </a:p>
        </p:txBody>
      </p:sp>
      <p:graphicFrame>
        <p:nvGraphicFramePr>
          <p:cNvPr id="11266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629275" y="1500188"/>
          <a:ext cx="2417763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400900" imgH="6485714" progId="">
                  <p:embed/>
                </p:oleObj>
              </mc:Choice>
              <mc:Fallback>
                <p:oleObj name="Photo Editor Photo" r:id="rId2" imgW="3400900" imgH="6485714" progId="">
                  <p:embed/>
                  <p:pic>
                    <p:nvPicPr>
                      <p:cNvPr id="112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1500188"/>
                        <a:ext cx="2417763" cy="4611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Just Resolved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0" y="1481138"/>
            <a:ext cx="3810000" cy="4383087"/>
          </a:xfrm>
        </p:spPr>
        <p:txBody>
          <a:bodyPr/>
          <a:lstStyle/>
          <a:p>
            <a:pPr eaLnBrk="1" hangingPunct="1"/>
            <a:r>
              <a:rPr lang="en-US" sz="2400"/>
              <a:t>The sources are separated by an angle that satisfies Rayleigh’s criterion</a:t>
            </a:r>
          </a:p>
          <a:p>
            <a:pPr eaLnBrk="1" hangingPunct="1"/>
            <a:r>
              <a:rPr lang="en-US" sz="2400"/>
              <a:t>The images are just resolved</a:t>
            </a:r>
          </a:p>
          <a:p>
            <a:pPr eaLnBrk="1" hangingPunct="1"/>
            <a:r>
              <a:rPr lang="en-US" sz="2400"/>
              <a:t>The solid curves are the individual diffraction patterns</a:t>
            </a:r>
          </a:p>
          <a:p>
            <a:pPr eaLnBrk="1" hangingPunct="1"/>
            <a:r>
              <a:rPr lang="en-US" sz="2400"/>
              <a:t>The dashed lines are the resultant pattern</a:t>
            </a:r>
          </a:p>
        </p:txBody>
      </p:sp>
      <p:graphicFrame>
        <p:nvGraphicFramePr>
          <p:cNvPr id="12290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726113" y="1514475"/>
          <a:ext cx="22002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323810" imgH="6582694" progId="">
                  <p:embed/>
                </p:oleObj>
              </mc:Choice>
              <mc:Fallback>
                <p:oleObj name="Photo Editor Photo" r:id="rId2" imgW="3323810" imgH="6582694" progId="">
                  <p:embed/>
                  <p:pic>
                    <p:nvPicPr>
                      <p:cNvPr id="122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113" y="1514475"/>
                        <a:ext cx="2200275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Not Resolved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09713"/>
            <a:ext cx="3810000" cy="438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sources are close together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images are unresolved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solid curves are the individual diffraction patterns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dashed lines are the resultant pattern</a:t>
            </a:r>
          </a:p>
        </p:txBody>
      </p:sp>
      <p:graphicFrame>
        <p:nvGraphicFramePr>
          <p:cNvPr id="13314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819775" y="1600200"/>
          <a:ext cx="1700213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2734057" imgH="7000000" progId="">
                  <p:embed/>
                </p:oleObj>
              </mc:Choice>
              <mc:Fallback>
                <p:oleObj name="Photo Editor Photo" r:id="rId2" imgW="2734057" imgH="7000000" progId="">
                  <p:embed/>
                  <p:pic>
                    <p:nvPicPr>
                      <p:cNvPr id="13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775" y="1600200"/>
                        <a:ext cx="1700213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1336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3528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50292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609600"/>
            <a:ext cx="3340100" cy="12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410200" y="1219200"/>
            <a:ext cx="214315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Resolved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Rayleigh Criterion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Sparrow Criterion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Unresolved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771525"/>
            <a:ext cx="72009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Resolution, Example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990600" y="43434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 dirty="0"/>
              <a:t>Pluto and its moon, </a:t>
            </a:r>
            <a:r>
              <a:rPr lang="en-US" sz="2800" dirty="0" err="1"/>
              <a:t>Charon</a:t>
            </a:r>
            <a:endParaRPr lang="en-US" sz="2800" dirty="0"/>
          </a:p>
          <a:p>
            <a:pPr eaLnBrk="1" hangingPunct="1"/>
            <a:r>
              <a:rPr lang="en-US" sz="2800" dirty="0"/>
              <a:t>Left: Earth-based telescope is blurred</a:t>
            </a:r>
          </a:p>
          <a:p>
            <a:pPr eaLnBrk="1" hangingPunct="1"/>
            <a:r>
              <a:rPr lang="en-US" sz="2800" dirty="0"/>
              <a:t>Right: Hubble Space Telescope clearly resolves the two objects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881187"/>
            <a:ext cx="2473657" cy="187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990600" y="2947987"/>
            <a:ext cx="9144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90600" y="2947987"/>
            <a:ext cx="22860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3657600"/>
            <a:ext cx="67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1752600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Charon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19200" y="2133600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199" y="1828800"/>
            <a:ext cx="380245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223.50.1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is Faraday’s law?</a:t>
            </a:r>
          </a:p>
          <a:p>
            <a:pPr marL="0" indent="0">
              <a:buNone/>
            </a:pPr>
            <a:r>
              <a:rPr lang="en-US" dirty="0"/>
              <a:t>a)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31925" y="2193925"/>
          <a:ext cx="28527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393480" progId="Equation.3">
                  <p:embed/>
                </p:oleObj>
              </mc:Choice>
              <mc:Fallback>
                <p:oleObj name="Equation" r:id="rId2" imgW="161280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193925"/>
                        <a:ext cx="2852738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00175" y="3260725"/>
          <a:ext cx="13366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60725"/>
                        <a:ext cx="1336675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54138" y="5205413"/>
          <a:ext cx="15954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431640" progId="Equation.3">
                  <p:embed/>
                </p:oleObj>
              </mc:Choice>
              <mc:Fallback>
                <p:oleObj name="Equation" r:id="rId6" imgW="86328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205413"/>
                        <a:ext cx="15954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71600" y="4247535"/>
          <a:ext cx="1849658" cy="5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279400" progId="Equation.3">
                  <p:embed/>
                </p:oleObj>
              </mc:Choice>
              <mc:Fallback>
                <p:oleObj name="Equation" r:id="rId8" imgW="889000" imgH="2794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47535"/>
                        <a:ext cx="1849658" cy="576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2929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223.50.2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is Gauss’s law?</a:t>
            </a:r>
          </a:p>
          <a:p>
            <a:pPr marL="0" indent="0">
              <a:buNone/>
            </a:pPr>
            <a:r>
              <a:rPr lang="en-US" dirty="0"/>
              <a:t>a)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31925" y="2193925"/>
          <a:ext cx="28527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393480" progId="Equation.3">
                  <p:embed/>
                </p:oleObj>
              </mc:Choice>
              <mc:Fallback>
                <p:oleObj name="Equation" r:id="rId2" imgW="161280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193925"/>
                        <a:ext cx="2852738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00175" y="3260725"/>
          <a:ext cx="13366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60725"/>
                        <a:ext cx="1336675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54138" y="5205413"/>
          <a:ext cx="15954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431640" progId="Equation.3">
                  <p:embed/>
                </p:oleObj>
              </mc:Choice>
              <mc:Fallback>
                <p:oleObj name="Equation" r:id="rId6" imgW="86328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205413"/>
                        <a:ext cx="15954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71600" y="4247535"/>
          <a:ext cx="1849658" cy="5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279400" progId="Equation.3">
                  <p:embed/>
                </p:oleObj>
              </mc:Choice>
              <mc:Fallback>
                <p:oleObj name="Equation" r:id="rId8" imgW="889000" imgH="2794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47535"/>
                        <a:ext cx="1849658" cy="576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172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223.50.3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is Ampere’s law?</a:t>
            </a:r>
          </a:p>
          <a:p>
            <a:pPr marL="0" indent="0">
              <a:buNone/>
            </a:pPr>
            <a:r>
              <a:rPr lang="en-US" dirty="0"/>
              <a:t>a)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31925" y="2193925"/>
          <a:ext cx="28527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393480" progId="Equation.3">
                  <p:embed/>
                </p:oleObj>
              </mc:Choice>
              <mc:Fallback>
                <p:oleObj name="Equation" r:id="rId2" imgW="161280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193925"/>
                        <a:ext cx="2852738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00175" y="3260725"/>
          <a:ext cx="13366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60725"/>
                        <a:ext cx="1336675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54138" y="5205413"/>
          <a:ext cx="15954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431640" progId="Equation.3">
                  <p:embed/>
                </p:oleObj>
              </mc:Choice>
              <mc:Fallback>
                <p:oleObj name="Equation" r:id="rId6" imgW="86328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205413"/>
                        <a:ext cx="15954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71600" y="4247535"/>
          <a:ext cx="1849658" cy="5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279400" progId="Equation.3">
                  <p:embed/>
                </p:oleObj>
              </mc:Choice>
              <mc:Fallback>
                <p:oleObj name="Equation" r:id="rId8" imgW="889000" imgH="2794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47535"/>
                        <a:ext cx="1849658" cy="576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7737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223.50.4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is Faraday’s law?</a:t>
            </a:r>
          </a:p>
          <a:p>
            <a:pPr marL="0" indent="0">
              <a:buNone/>
            </a:pPr>
            <a:r>
              <a:rPr lang="en-US" dirty="0"/>
              <a:t>a)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31925" y="2193925"/>
          <a:ext cx="28527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393480" progId="Equation.3">
                  <p:embed/>
                </p:oleObj>
              </mc:Choice>
              <mc:Fallback>
                <p:oleObj name="Equation" r:id="rId2" imgW="161280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193925"/>
                        <a:ext cx="2852738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00175" y="3260725"/>
          <a:ext cx="13366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60725"/>
                        <a:ext cx="1336675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54138" y="5205413"/>
          <a:ext cx="15954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431640" progId="Equation.3">
                  <p:embed/>
                </p:oleObj>
              </mc:Choice>
              <mc:Fallback>
                <p:oleObj name="Equation" r:id="rId6" imgW="86328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205413"/>
                        <a:ext cx="15954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71600" y="4247535"/>
          <a:ext cx="1849658" cy="5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279400" progId="Equation.3">
                  <p:embed/>
                </p:oleObj>
              </mc:Choice>
              <mc:Fallback>
                <p:oleObj name="Equation" r:id="rId8" imgW="889000" imgH="2794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47535"/>
                        <a:ext cx="1849658" cy="576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429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223.50.1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2702"/>
            <a:ext cx="8229600" cy="47334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is Gauss’s law for magnetic fields?</a:t>
            </a:r>
          </a:p>
          <a:p>
            <a:pPr marL="0" indent="0">
              <a:buNone/>
            </a:pPr>
            <a:r>
              <a:rPr lang="en-US" dirty="0"/>
              <a:t>a)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31925" y="2193925"/>
          <a:ext cx="28527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393480" progId="Equation.3">
                  <p:embed/>
                </p:oleObj>
              </mc:Choice>
              <mc:Fallback>
                <p:oleObj name="Equation" r:id="rId2" imgW="161280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193925"/>
                        <a:ext cx="2852738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00175" y="3260725"/>
          <a:ext cx="13366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60725"/>
                        <a:ext cx="1336675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54138" y="5205413"/>
          <a:ext cx="15954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431640" progId="Equation.3">
                  <p:embed/>
                </p:oleObj>
              </mc:Choice>
              <mc:Fallback>
                <p:oleObj name="Equation" r:id="rId6" imgW="86328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205413"/>
                        <a:ext cx="15954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71600" y="4247535"/>
          <a:ext cx="1849658" cy="5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279400" progId="Equation.3">
                  <p:embed/>
                </p:oleObj>
              </mc:Choice>
              <mc:Fallback>
                <p:oleObj name="Equation" r:id="rId8" imgW="889000" imgH="2794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47535"/>
                        <a:ext cx="1849658" cy="576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586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2318" y="2752626"/>
            <a:ext cx="3480533" cy="348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D3A78-80DD-EEB8-CFEA-4AD92973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46B6A-45F4-E028-EE8F-3A69F4BE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drew the E and B fields along a path from a source like this:</a:t>
            </a:r>
          </a:p>
          <a:p>
            <a:pPr marL="0" indent="0">
              <a:buNone/>
            </a:pPr>
            <a:r>
              <a:rPr lang="en-US" dirty="0"/>
              <a:t>Is the E-field always vertical </a:t>
            </a:r>
          </a:p>
          <a:p>
            <a:pPr marL="0" indent="0">
              <a:buNone/>
            </a:pPr>
            <a:r>
              <a:rPr lang="en-US" dirty="0"/>
              <a:t>From a light source?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Yes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No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Maybe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712720" y="1524000"/>
            <a:ext cx="3733800" cy="3733800"/>
            <a:chOff x="2849880" y="655320"/>
            <a:chExt cx="3733800" cy="3733800"/>
          </a:xfrm>
        </p:grpSpPr>
        <p:grpSp>
          <p:nvGrpSpPr>
            <p:cNvPr id="7" name="Group 6"/>
            <p:cNvGrpSpPr/>
            <p:nvPr/>
          </p:nvGrpSpPr>
          <p:grpSpPr>
            <a:xfrm>
              <a:off x="2849880" y="655320"/>
              <a:ext cx="3718560" cy="3718560"/>
              <a:chOff x="2849880" y="655320"/>
              <a:chExt cx="3718560" cy="3718560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rot="5400000"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 rot="2700000">
              <a:off x="2865120" y="670560"/>
              <a:ext cx="3718560" cy="3718560"/>
              <a:chOff x="2849880" y="655320"/>
              <a:chExt cx="3718560" cy="371856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rot="5400000"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/>
          <p:cNvSpPr txBox="1"/>
          <p:nvPr/>
        </p:nvSpPr>
        <p:spPr>
          <a:xfrm>
            <a:off x="4802778" y="1266372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</a:t>
            </a:r>
          </a:p>
        </p:txBody>
      </p:sp>
      <p:grpSp>
        <p:nvGrpSpPr>
          <p:cNvPr id="11" name="Group 10"/>
          <p:cNvGrpSpPr/>
          <p:nvPr/>
        </p:nvGrpSpPr>
        <p:grpSpPr>
          <a:xfrm rot="1320000">
            <a:off x="2719980" y="1531260"/>
            <a:ext cx="3733800" cy="3733800"/>
            <a:chOff x="2849880" y="655320"/>
            <a:chExt cx="3733800" cy="3733800"/>
          </a:xfrm>
        </p:grpSpPr>
        <p:grpSp>
          <p:nvGrpSpPr>
            <p:cNvPr id="13" name="Group 12"/>
            <p:cNvGrpSpPr/>
            <p:nvPr/>
          </p:nvGrpSpPr>
          <p:grpSpPr>
            <a:xfrm>
              <a:off x="2849880" y="655320"/>
              <a:ext cx="3718560" cy="3718560"/>
              <a:chOff x="2849880" y="655320"/>
              <a:chExt cx="3718560" cy="3718560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5400000"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2700000">
              <a:off x="2865120" y="670560"/>
              <a:ext cx="3718560" cy="3718560"/>
              <a:chOff x="2849880" y="655320"/>
              <a:chExt cx="3718560" cy="371856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4572000" y="1524000"/>
            <a:ext cx="0" cy="371856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70120" y="1325880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3A78-80DD-EEB8-CFEA-4AD92973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46B6A-45F4-E028-EE8F-3A69F4BE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 we call a light wave that has an E-filed that oscillates in just one direction?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Confined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Polarized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Linear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Confocal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2260C7-0276-4B64-61DC-7905392B5EE4}"/>
              </a:ext>
            </a:extLst>
          </p:cNvPr>
          <p:cNvCxnSpPr/>
          <p:nvPr/>
        </p:nvCxnSpPr>
        <p:spPr>
          <a:xfrm>
            <a:off x="7654565" y="2590165"/>
            <a:ext cx="0" cy="371856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EB5AA9-780B-1CE3-7AD3-C54E9618F880}"/>
              </a:ext>
            </a:extLst>
          </p:cNvPr>
          <p:cNvSpPr txBox="1"/>
          <p:nvPr/>
        </p:nvSpPr>
        <p:spPr>
          <a:xfrm>
            <a:off x="7852685" y="2392045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2102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771525"/>
            <a:ext cx="72009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858" y="1770919"/>
            <a:ext cx="8470148" cy="310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3A78-80DD-EEB8-CFEA-4AD92973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46B6A-45F4-E028-EE8F-3A69F4BE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two polarizers. If I pass light through both of them and their axes are aligned at 90 degrees from each other how much of the original light comes through?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All of it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30%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70%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None of it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B5C18BA-3F88-8D9C-8DD1-284F0FCD9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0535" y="4186079"/>
            <a:ext cx="3703971" cy="135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9873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994" y="3372787"/>
            <a:ext cx="7045377" cy="3485213"/>
          </a:xfrm>
          <a:prstGeom prst="rect">
            <a:avLst/>
          </a:prstGeom>
          <a:solidFill>
            <a:schemeClr val="bg1">
              <a:lumMod val="6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738050" y="3193714"/>
            <a:ext cx="4796852" cy="583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67079" y="490965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grpSp>
        <p:nvGrpSpPr>
          <p:cNvPr id="15" name="Group 60"/>
          <p:cNvGrpSpPr/>
          <p:nvPr/>
        </p:nvGrpSpPr>
        <p:grpSpPr>
          <a:xfrm>
            <a:off x="2824498" y="801730"/>
            <a:ext cx="296876" cy="369332"/>
            <a:chOff x="2603291" y="1538992"/>
            <a:chExt cx="296876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2603291" y="153899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sym typeface="Symbol"/>
                </a:rPr>
                <a:t>E</a:t>
              </a:r>
              <a:endParaRPr lang="en-US" b="1" baseline="-25000" dirty="0">
                <a:solidFill>
                  <a:srgbClr val="FFC000"/>
                </a:solidFill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2678715" y="1580368"/>
              <a:ext cx="150210" cy="782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 rot="659170">
            <a:off x="3576852" y="3408845"/>
            <a:ext cx="1746310" cy="2598183"/>
            <a:chOff x="3863455" y="3367901"/>
            <a:chExt cx="1746310" cy="2598183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3524494" y="4034158"/>
              <a:ext cx="2577429" cy="12864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4279712" y="4166294"/>
              <a:ext cx="695432" cy="347844"/>
              <a:chOff x="4648201" y="4862330"/>
              <a:chExt cx="695432" cy="347844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4473055" y="4578002"/>
              <a:ext cx="695432" cy="347844"/>
              <a:chOff x="4648201" y="4862330"/>
              <a:chExt cx="695432" cy="347844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4065897" y="3747764"/>
              <a:ext cx="695432" cy="347844"/>
              <a:chOff x="4648201" y="4862330"/>
              <a:chExt cx="695432" cy="347844"/>
            </a:xfrm>
          </p:grpSpPr>
          <p:cxnSp>
            <p:nvCxnSpPr>
              <p:cNvPr id="61" name="Straight Arrow Connector 60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707342" y="4989710"/>
              <a:ext cx="695432" cy="347844"/>
              <a:chOff x="4648201" y="4862330"/>
              <a:chExt cx="695432" cy="347844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914333" y="5401418"/>
              <a:ext cx="695432" cy="347844"/>
              <a:chOff x="4648201" y="4862330"/>
              <a:chExt cx="695432" cy="347844"/>
            </a:xfrm>
          </p:grpSpPr>
          <p:cxnSp>
            <p:nvCxnSpPr>
              <p:cNvPr id="82" name="Straight Arrow Connector 81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3863455" y="3367901"/>
              <a:ext cx="695432" cy="347844"/>
              <a:chOff x="4648201" y="4862330"/>
              <a:chExt cx="695432" cy="347844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 rot="20863774">
            <a:off x="3788062" y="1032427"/>
            <a:ext cx="2549324" cy="2230812"/>
            <a:chOff x="4061017" y="1278088"/>
            <a:chExt cx="2549324" cy="223081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4169996" y="1364983"/>
              <a:ext cx="2374448" cy="2040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/>
            <p:cNvGrpSpPr/>
            <p:nvPr/>
          </p:nvGrpSpPr>
          <p:grpSpPr>
            <a:xfrm>
              <a:off x="4061017" y="2881699"/>
              <a:ext cx="672754" cy="627201"/>
              <a:chOff x="5480396" y="1639752"/>
              <a:chExt cx="672754" cy="627201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5819315" y="1951376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10800000">
                <a:off x="5480396" y="1639752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5774361" y="1914421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732033" y="2324416"/>
              <a:ext cx="672754" cy="627201"/>
              <a:chOff x="5480396" y="1639752"/>
              <a:chExt cx="672754" cy="627201"/>
            </a:xfrm>
          </p:grpSpPr>
          <p:cxnSp>
            <p:nvCxnSpPr>
              <p:cNvPr id="113" name="Straight Arrow Connector 112"/>
              <p:cNvCxnSpPr/>
              <p:nvPr/>
            </p:nvCxnSpPr>
            <p:spPr>
              <a:xfrm>
                <a:off x="5819315" y="1951376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 rot="10800000">
                <a:off x="5480396" y="1639752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5774361" y="1914421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5416696" y="1739837"/>
              <a:ext cx="672754" cy="627201"/>
              <a:chOff x="5480396" y="1639752"/>
              <a:chExt cx="672754" cy="627201"/>
            </a:xfrm>
          </p:grpSpPr>
          <p:cxnSp>
            <p:nvCxnSpPr>
              <p:cNvPr id="117" name="Straight Arrow Connector 116"/>
              <p:cNvCxnSpPr/>
              <p:nvPr/>
            </p:nvCxnSpPr>
            <p:spPr>
              <a:xfrm>
                <a:off x="5819315" y="1951376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/>
              <p:nvPr/>
            </p:nvCxnSpPr>
            <p:spPr>
              <a:xfrm rot="10800000">
                <a:off x="5480396" y="1639752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/>
              <p:cNvSpPr/>
              <p:nvPr/>
            </p:nvSpPr>
            <p:spPr>
              <a:xfrm>
                <a:off x="5774361" y="1914421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5937587" y="1278088"/>
              <a:ext cx="672754" cy="627201"/>
              <a:chOff x="5480396" y="1639752"/>
              <a:chExt cx="672754" cy="627201"/>
            </a:xfrm>
          </p:grpSpPr>
          <p:cxnSp>
            <p:nvCxnSpPr>
              <p:cNvPr id="121" name="Straight Arrow Connector 120"/>
              <p:cNvCxnSpPr/>
              <p:nvPr/>
            </p:nvCxnSpPr>
            <p:spPr>
              <a:xfrm>
                <a:off x="5819315" y="1951376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rot="10800000">
                <a:off x="5480396" y="1639752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/>
              <p:cNvSpPr/>
              <p:nvPr/>
            </p:nvSpPr>
            <p:spPr>
              <a:xfrm>
                <a:off x="5774361" y="1914421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 rot="693274">
            <a:off x="1968601" y="1086400"/>
            <a:ext cx="2438597" cy="2150887"/>
            <a:chOff x="1754081" y="1347495"/>
            <a:chExt cx="2438597" cy="2150887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754081" y="1347495"/>
              <a:ext cx="2374448" cy="2040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25"/>
            <p:cNvGrpSpPr/>
            <p:nvPr/>
          </p:nvGrpSpPr>
          <p:grpSpPr>
            <a:xfrm>
              <a:off x="1814162" y="1359262"/>
              <a:ext cx="2378516" cy="2139120"/>
              <a:chOff x="1814162" y="1359262"/>
              <a:chExt cx="2378516" cy="213912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095984" y="3355492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1814162" y="1359262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2348700" y="1825560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95" name="Straight Arrow Connector 94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Oval 96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/>
              <p:cNvGrpSpPr/>
              <p:nvPr/>
            </p:nvGrpSpPr>
            <p:grpSpPr>
              <a:xfrm>
                <a:off x="2992420" y="2387393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99" name="Straight Arrow Connector 98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Oval 100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3663435" y="2962874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103" name="Straight Arrow Connector 102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104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4" name="TextBox 133"/>
          <p:cNvSpPr txBox="1"/>
          <p:nvPr/>
        </p:nvSpPr>
        <p:spPr>
          <a:xfrm>
            <a:off x="3691682" y="240074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226226" y="240301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887104" y="1828800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Incident Beam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116471" y="1803779"/>
            <a:ext cx="171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Reflected Beam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040572" y="4508310"/>
            <a:ext cx="189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Transmitted Beam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118445" y="2893325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118445" y="3427862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994" y="3372787"/>
            <a:ext cx="7045377" cy="3485213"/>
          </a:xfrm>
          <a:prstGeom prst="rect">
            <a:avLst/>
          </a:prstGeom>
          <a:solidFill>
            <a:schemeClr val="bg1">
              <a:lumMod val="6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738050" y="3193714"/>
            <a:ext cx="4796852" cy="583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67079" y="490965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grpSp>
        <p:nvGrpSpPr>
          <p:cNvPr id="6" name="Group 60"/>
          <p:cNvGrpSpPr/>
          <p:nvPr/>
        </p:nvGrpSpPr>
        <p:grpSpPr>
          <a:xfrm>
            <a:off x="2305883" y="1129276"/>
            <a:ext cx="296876" cy="369332"/>
            <a:chOff x="2603291" y="1538992"/>
            <a:chExt cx="296876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2603291" y="153899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sym typeface="Symbol"/>
                </a:rPr>
                <a:t>E</a:t>
              </a:r>
              <a:endParaRPr lang="en-US" b="1" baseline="-25000" dirty="0">
                <a:solidFill>
                  <a:srgbClr val="FFC000"/>
                </a:solidFill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2678715" y="1580368"/>
              <a:ext cx="150210" cy="782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29"/>
          <p:cNvGrpSpPr/>
          <p:nvPr/>
        </p:nvGrpSpPr>
        <p:grpSpPr>
          <a:xfrm rot="20898746">
            <a:off x="4013463" y="3079085"/>
            <a:ext cx="1789715" cy="2598095"/>
            <a:chOff x="3863455" y="3367901"/>
            <a:chExt cx="1789715" cy="2598095"/>
          </a:xfrm>
        </p:grpSpPr>
        <p:cxnSp>
          <p:nvCxnSpPr>
            <p:cNvPr id="28" name="Straight Connector 27"/>
            <p:cNvCxnSpPr/>
            <p:nvPr/>
          </p:nvCxnSpPr>
          <p:spPr>
            <a:xfrm rot="351634">
              <a:off x="4113667" y="3591596"/>
              <a:ext cx="1539503" cy="23744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54"/>
            <p:cNvGrpSpPr/>
            <p:nvPr/>
          </p:nvGrpSpPr>
          <p:grpSpPr>
            <a:xfrm>
              <a:off x="4279712" y="4166294"/>
              <a:ext cx="695432" cy="347844"/>
              <a:chOff x="4648201" y="4862330"/>
              <a:chExt cx="695432" cy="347844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55"/>
            <p:cNvGrpSpPr/>
            <p:nvPr/>
          </p:nvGrpSpPr>
          <p:grpSpPr>
            <a:xfrm>
              <a:off x="4473055" y="4578002"/>
              <a:ext cx="695432" cy="347844"/>
              <a:chOff x="4648201" y="4862330"/>
              <a:chExt cx="695432" cy="347844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59"/>
            <p:cNvGrpSpPr/>
            <p:nvPr/>
          </p:nvGrpSpPr>
          <p:grpSpPr>
            <a:xfrm>
              <a:off x="4065897" y="3747764"/>
              <a:ext cx="695432" cy="347844"/>
              <a:chOff x="4648201" y="4862330"/>
              <a:chExt cx="695432" cy="347844"/>
            </a:xfrm>
          </p:grpSpPr>
          <p:cxnSp>
            <p:nvCxnSpPr>
              <p:cNvPr id="61" name="Straight Arrow Connector 60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70"/>
            <p:cNvGrpSpPr/>
            <p:nvPr/>
          </p:nvGrpSpPr>
          <p:grpSpPr>
            <a:xfrm>
              <a:off x="4707342" y="4989710"/>
              <a:ext cx="695432" cy="347844"/>
              <a:chOff x="4648201" y="4862330"/>
              <a:chExt cx="695432" cy="347844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78"/>
            <p:cNvGrpSpPr/>
            <p:nvPr/>
          </p:nvGrpSpPr>
          <p:grpSpPr>
            <a:xfrm>
              <a:off x="4914333" y="5401418"/>
              <a:ext cx="695432" cy="347844"/>
              <a:chOff x="4648201" y="4862330"/>
              <a:chExt cx="695432" cy="347844"/>
            </a:xfrm>
          </p:grpSpPr>
          <p:cxnSp>
            <p:nvCxnSpPr>
              <p:cNvPr id="82" name="Straight Arrow Connector 81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07"/>
            <p:cNvGrpSpPr/>
            <p:nvPr/>
          </p:nvGrpSpPr>
          <p:grpSpPr>
            <a:xfrm>
              <a:off x="3863455" y="3367901"/>
              <a:ext cx="695432" cy="347844"/>
              <a:chOff x="4648201" y="4862330"/>
              <a:chExt cx="695432" cy="347844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" name="Straight Connector 3"/>
          <p:cNvCxnSpPr/>
          <p:nvPr/>
        </p:nvCxnSpPr>
        <p:spPr>
          <a:xfrm rot="216751" flipV="1">
            <a:off x="4184063" y="1407095"/>
            <a:ext cx="2374448" cy="20402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185199">
            <a:off x="4326483" y="3145933"/>
            <a:ext cx="96694" cy="89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185199">
            <a:off x="5026533" y="2625590"/>
            <a:ext cx="96694" cy="89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rot="185199">
            <a:off x="5741680" y="2078725"/>
            <a:ext cx="96694" cy="89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 rot="185199">
            <a:off x="6286679" y="1645694"/>
            <a:ext cx="96694" cy="89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28"/>
          <p:cNvGrpSpPr/>
          <p:nvPr/>
        </p:nvGrpSpPr>
        <p:grpSpPr>
          <a:xfrm rot="21417238">
            <a:off x="1709294" y="1386650"/>
            <a:ext cx="2438597" cy="2150887"/>
            <a:chOff x="1754081" y="1347495"/>
            <a:chExt cx="2438597" cy="2150887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754081" y="1347495"/>
              <a:ext cx="2374448" cy="2040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125"/>
            <p:cNvGrpSpPr/>
            <p:nvPr/>
          </p:nvGrpSpPr>
          <p:grpSpPr>
            <a:xfrm>
              <a:off x="1814162" y="1359262"/>
              <a:ext cx="2378516" cy="2139120"/>
              <a:chOff x="1814162" y="1359262"/>
              <a:chExt cx="2378516" cy="213912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095984" y="3355492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92"/>
              <p:cNvGrpSpPr/>
              <p:nvPr/>
            </p:nvGrpSpPr>
            <p:grpSpPr>
              <a:xfrm>
                <a:off x="1814162" y="1359262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93"/>
              <p:cNvGrpSpPr/>
              <p:nvPr/>
            </p:nvGrpSpPr>
            <p:grpSpPr>
              <a:xfrm>
                <a:off x="2348700" y="1825560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95" name="Straight Arrow Connector 94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Oval 96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97"/>
              <p:cNvGrpSpPr/>
              <p:nvPr/>
            </p:nvGrpSpPr>
            <p:grpSpPr>
              <a:xfrm>
                <a:off x="2992420" y="2387393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99" name="Straight Arrow Connector 98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Oval 100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101"/>
              <p:cNvGrpSpPr/>
              <p:nvPr/>
            </p:nvGrpSpPr>
            <p:grpSpPr>
              <a:xfrm>
                <a:off x="3663435" y="2962874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103" name="Straight Arrow Connector 102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104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4" name="TextBox 133"/>
          <p:cNvSpPr txBox="1"/>
          <p:nvPr/>
        </p:nvSpPr>
        <p:spPr>
          <a:xfrm>
            <a:off x="3691682" y="240074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b</a:t>
            </a:r>
            <a:endParaRPr lang="en-US" baseline="-25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226226" y="24030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b</a:t>
            </a:r>
            <a:endParaRPr lang="en-US" baseline="-25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696035" y="2074460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Incident Beam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212004" y="1831075"/>
            <a:ext cx="1655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Reflected Beam</a:t>
            </a:r>
          </a:p>
          <a:p>
            <a:r>
              <a:rPr lang="en-US" dirty="0"/>
              <a:t>Has only the </a:t>
            </a:r>
          </a:p>
          <a:p>
            <a:r>
              <a:rPr lang="en-US" dirty="0"/>
              <a:t>perpendicular </a:t>
            </a:r>
          </a:p>
          <a:p>
            <a:r>
              <a:rPr lang="en-US" dirty="0"/>
              <a:t>polarization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067867" y="4139821"/>
            <a:ext cx="189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Transmitted Beam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118445" y="2893325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118445" y="3427862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</a:p>
        </p:txBody>
      </p:sp>
      <p:sp>
        <p:nvSpPr>
          <p:cNvPr id="66" name="Arc 65"/>
          <p:cNvSpPr/>
          <p:nvPr/>
        </p:nvSpPr>
        <p:spPr>
          <a:xfrm>
            <a:off x="4476465" y="3029803"/>
            <a:ext cx="504968" cy="832513"/>
          </a:xfrm>
          <a:prstGeom prst="arc">
            <a:avLst>
              <a:gd name="adj1" fmla="val 17398995"/>
              <a:gd name="adj2" fmla="val 4168817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076966" y="313898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  <a:r>
              <a:rPr lang="en-US" dirty="0">
                <a:sym typeface="Symbol"/>
              </a:rPr>
              <a:t>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25" y="1862138"/>
            <a:ext cx="71437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9320" y="1327257"/>
            <a:ext cx="5024439" cy="38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143000" y="2590800"/>
            <a:ext cx="182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Unpolarized</a:t>
            </a:r>
            <a:r>
              <a:rPr lang="en-US" dirty="0"/>
              <a:t> Light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80760" y="3764280"/>
            <a:ext cx="69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O-ray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50280" y="2225040"/>
            <a:ext cx="65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E-ray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193800" y="0"/>
            <a:ext cx="7754938" cy="1143000"/>
          </a:xfrm>
        </p:spPr>
        <p:txBody>
          <a:bodyPr/>
          <a:lstStyle/>
          <a:p>
            <a:pPr eaLnBrk="1" hangingPunct="1"/>
            <a:r>
              <a:rPr lang="en-US" sz="3200"/>
              <a:t>Polarization by Double Refraction, Rays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The </a:t>
            </a:r>
            <a:r>
              <a:rPr lang="en-US" b="1"/>
              <a:t>ordinary (O) ray</a:t>
            </a:r>
            <a:r>
              <a:rPr lang="en-US"/>
              <a:t> is characterized by an index of refraction of </a:t>
            </a:r>
            <a:r>
              <a:rPr lang="en-US" i="1"/>
              <a:t>n</a:t>
            </a:r>
            <a:r>
              <a:rPr lang="en-US" baseline="-25000"/>
              <a:t>o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en-US"/>
              <a:t>This is the same in all directions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The second ray is the </a:t>
            </a:r>
            <a:r>
              <a:rPr lang="en-US" b="1" i="1"/>
              <a:t>extraordinary (E) ray</a:t>
            </a:r>
            <a:r>
              <a:rPr lang="en-US"/>
              <a:t> which travels at different speeds in different directions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Characterized by an index of refraction of </a:t>
            </a:r>
            <a:r>
              <a:rPr lang="en-US" i="1"/>
              <a:t>n</a:t>
            </a:r>
            <a:r>
              <a:rPr lang="en-US" i="1" baseline="-25000"/>
              <a:t>E</a:t>
            </a:r>
            <a:r>
              <a:rPr lang="en-US"/>
              <a:t> that varies with the direction of propagation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6013" y="1405889"/>
            <a:ext cx="4441507" cy="4455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Optical Stress Analysis</a:t>
            </a:r>
          </a:p>
        </p:txBody>
      </p:sp>
      <p:sp>
        <p:nvSpPr>
          <p:cNvPr id="7" name="ClipArt Placeholder 6"/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47738"/>
            <a:ext cx="76200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Laser Polarization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2589213"/>
            <a:ext cx="71151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3012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5C2A32-02E9-A2D1-9FF0-094625845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3DFE21-71EE-7030-306C-0CCD74BD38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4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ability of optical systems to distinguish between closely spaced objects is limited because of the wave nature of light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two sources are far enough apart to keep their central maxima from overlapping, their images can be distinguished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images are said to be </a:t>
            </a:r>
            <a:r>
              <a:rPr lang="en-US" sz="2400" i="1"/>
              <a:t>resolved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two sources are close together, the two central maxima overlap and the images are not resolved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Resolved Images, Example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8" y="81915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Barely Resolved, Example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76200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Images Not Resolved, Example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8" y="81915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958</Words>
  <Application>Microsoft Office PowerPoint</Application>
  <PresentationFormat>On-screen Show (4:3)</PresentationFormat>
  <Paragraphs>233</Paragraphs>
  <Slides>50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Symbol</vt:lpstr>
      <vt:lpstr>Office Theme</vt:lpstr>
      <vt:lpstr>Equation</vt:lpstr>
      <vt:lpstr>Photo Editor Photo</vt:lpstr>
      <vt:lpstr>Lecture 50</vt:lpstr>
      <vt:lpstr>Question 223.19.1</vt:lpstr>
      <vt:lpstr>PowerPoint Presentation</vt:lpstr>
      <vt:lpstr>PowerPoint Presentation</vt:lpstr>
      <vt:lpstr>Resolution</vt:lpstr>
      <vt:lpstr>Resolution</vt:lpstr>
      <vt:lpstr>Resolved Images, Example</vt:lpstr>
      <vt:lpstr>Barely Resolved, Example</vt:lpstr>
      <vt:lpstr>Images Not Resolved, Example</vt:lpstr>
      <vt:lpstr>Resolution</vt:lpstr>
      <vt:lpstr>PowerPoint Presentation</vt:lpstr>
      <vt:lpstr>PowerPoint Presentation</vt:lpstr>
      <vt:lpstr>PowerPoint Presentation</vt:lpstr>
      <vt:lpstr>RPHD Camera L=1.3 </vt:lpstr>
      <vt:lpstr>RPHD Camera L=2.5 </vt:lpstr>
      <vt:lpstr>Tamron L= 9m</vt:lpstr>
      <vt:lpstr>Tamron L= 9m </vt:lpstr>
      <vt:lpstr>Tamron L= 10m</vt:lpstr>
      <vt:lpstr>Tamron L= 10m</vt:lpstr>
      <vt:lpstr>Tamron L= 11m</vt:lpstr>
      <vt:lpstr>Tamron L=11m</vt:lpstr>
      <vt:lpstr>Question 233.19.2</vt:lpstr>
      <vt:lpstr>Resolution, Rayleigh’s Criterion</vt:lpstr>
      <vt:lpstr>Resolution, Rayleigh’s Criterion, Equation</vt:lpstr>
      <vt:lpstr>Circular Apertures</vt:lpstr>
      <vt:lpstr>Circular Apertures, Well Resolved</vt:lpstr>
      <vt:lpstr>Circular Apertures, Just Resolved</vt:lpstr>
      <vt:lpstr>Circular Apertures, Not Resolved</vt:lpstr>
      <vt:lpstr>PowerPoint Presentation</vt:lpstr>
      <vt:lpstr>Resolution, Example</vt:lpstr>
      <vt:lpstr>Question 223.50.1</vt:lpstr>
      <vt:lpstr>Question 223.50.2</vt:lpstr>
      <vt:lpstr>Question 223.50.3</vt:lpstr>
      <vt:lpstr>Question 223.50.4</vt:lpstr>
      <vt:lpstr>Question 223.50.1</vt:lpstr>
      <vt:lpstr>Question</vt:lpstr>
      <vt:lpstr>PowerPoint Presentation</vt:lpstr>
      <vt:lpstr>PowerPoint Presentation</vt:lpstr>
      <vt:lpstr>Question</vt:lpstr>
      <vt:lpstr>PowerPoint Presentation</vt:lpstr>
      <vt:lpstr>Question</vt:lpstr>
      <vt:lpstr>PowerPoint Presentation</vt:lpstr>
      <vt:lpstr>PowerPoint Presentation</vt:lpstr>
      <vt:lpstr>PowerPoint Presentation</vt:lpstr>
      <vt:lpstr>PowerPoint Presentation</vt:lpstr>
      <vt:lpstr>Polarization by Double Refraction, Rays</vt:lpstr>
      <vt:lpstr>PowerPoint Presentation</vt:lpstr>
      <vt:lpstr>Optical Stress Analysis</vt:lpstr>
      <vt:lpstr>Laser Polarization</vt:lpstr>
      <vt:lpstr>End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24</cp:revision>
  <dcterms:created xsi:type="dcterms:W3CDTF">2011-10-11T00:25:15Z</dcterms:created>
  <dcterms:modified xsi:type="dcterms:W3CDTF">2025-09-03T21:25:26Z</dcterms:modified>
</cp:coreProperties>
</file>